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86" r:id="rId5"/>
    <p:sldId id="287" r:id="rId6"/>
    <p:sldId id="288" r:id="rId7"/>
    <p:sldId id="289" r:id="rId8"/>
    <p:sldId id="31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83" r:id="rId38"/>
    <p:sldId id="285" r:id="rId39"/>
    <p:sldId id="28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F81BD"/>
    <a:srgbClr val="FF3300"/>
    <a:srgbClr val="FF7C80"/>
    <a:srgbClr val="009900"/>
    <a:srgbClr val="0000CC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99" autoAdjust="0"/>
    <p:restoredTop sz="94660"/>
  </p:normalViewPr>
  <p:slideViewPr>
    <p:cSldViewPr>
      <p:cViewPr varScale="1">
        <p:scale>
          <a:sx n="71" d="100"/>
          <a:sy n="71" d="100"/>
        </p:scale>
        <p:origin x="-126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4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100D9-37AB-4F16-B19E-C8DB90A7B201}" type="datetimeFigureOut">
              <a:rPr lang="en-US" smtClean="0"/>
              <a:pPr/>
              <a:t>2017-10-10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E5D33-3699-4752-B125-D26C4DFC23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9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5D33-3699-4752-B125-D26C4DFC234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2766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WGfkNV6lIU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../../Media/Videos/Logical%20Illusion%20in%20an%20Optical%20Illusion%20(Sound).av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s/m03141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s/m03191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30.xml"/><Relationship Id="rId7" Type="http://schemas.openxmlformats.org/officeDocument/2006/relationships/hyperlink" Target="../../Media/Videos/Pizza%20Ordering%20Dilemma.avi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hyperlink" Target="http://youtu.be/_IVRTK5ezo0" TargetMode="Externa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cidiv.bellevuecollege.edu/dh/ccal/CC9.1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yle.smu.edu/~helgason/cse8394/algebra02.pdf" TargetMode="External"/><Relationship Id="rId4" Type="http://schemas.openxmlformats.org/officeDocument/2006/relationships/hyperlink" Target="http://mathworld.wolfram.com/SphericalCoordinates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emos/m03061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Координатни системи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Каква е тази</a:t>
            </a:r>
            <a:r>
              <a:rPr lang="en-US" dirty="0" smtClean="0"/>
              <a:t> </a:t>
            </a:r>
            <a:r>
              <a:rPr lang="bg-BG" dirty="0" smtClean="0"/>
              <a:t>система?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19600" y="4572000"/>
            <a:ext cx="2438400" cy="533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667000" y="4572000"/>
            <a:ext cx="1752600" cy="1295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19600" y="2209800"/>
            <a:ext cx="0" cy="23622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733800" y="2286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Z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590800" y="4876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noProof="0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248400" y="4191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X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Може да е и лява, и дясна</a:t>
            </a:r>
          </a:p>
          <a:p>
            <a:pPr lvl="1"/>
            <a:r>
              <a:rPr lang="bg-BG" dirty="0" smtClean="0"/>
              <a:t>Зависи дали възприемаме централния връх като изпъкнал или вдлъбнат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00691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“The logical illusion of an optical illusion”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3"/>
              </a:rPr>
              <a:t>http://youtu.be/WGfkNV6lIUY</a:t>
            </a:r>
            <a:endParaRPr lang="en-US" sz="1400" dirty="0" smtClean="0"/>
          </a:p>
        </p:txBody>
      </p:sp>
      <p:pic>
        <p:nvPicPr>
          <p:cNvPr id="18434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8047" y="3581400"/>
            <a:ext cx="4071938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Полярна</a:t>
            </a:r>
            <a:br>
              <a:rPr lang="bg-BG" dirty="0" smtClean="0"/>
            </a:br>
            <a:r>
              <a:rPr lang="bg-BG" dirty="0" smtClean="0"/>
              <a:t>координатна система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Полярна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Елементи (за 2</a:t>
            </a:r>
            <a:r>
              <a:rPr lang="en-US" dirty="0" smtClean="0"/>
              <a:t>D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Полюс (точка) и полярна ос</a:t>
            </a:r>
          </a:p>
          <a:p>
            <a:pPr lvl="1"/>
            <a:r>
              <a:rPr lang="bg-BG" dirty="0" smtClean="0"/>
              <a:t>Координатите са разстояние и ъгъл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Полярната ос</a:t>
            </a:r>
          </a:p>
          <a:p>
            <a:pPr lvl="1"/>
            <a:r>
              <a:rPr lang="bg-BG" dirty="0" smtClean="0"/>
              <a:t>Определя нулевата посока (ъгъл)</a:t>
            </a:r>
          </a:p>
          <a:p>
            <a:pPr lvl="1"/>
            <a:r>
              <a:rPr lang="bg-BG" dirty="0" smtClean="0"/>
              <a:t>Посоката на измерване на ъглите е относителна, добре е да е постоянна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Полярни координати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Полярни координати</a:t>
            </a:r>
          </a:p>
          <a:p>
            <a:pPr lvl="1"/>
            <a:r>
              <a:rPr lang="bg-BG" dirty="0" smtClean="0"/>
              <a:t>Разстояние </a:t>
            </a:r>
            <a:r>
              <a:rPr lang="en-US" b="1" dirty="0" smtClean="0"/>
              <a:t>r</a:t>
            </a:r>
            <a:r>
              <a:rPr lang="bg-BG" dirty="0" smtClean="0"/>
              <a:t> до полюса, ъгъл </a:t>
            </a:r>
            <a:r>
              <a:rPr lang="en-US" b="1" dirty="0" smtClean="0">
                <a:latin typeface="Calibri"/>
              </a:rPr>
              <a:t>α</a:t>
            </a:r>
            <a:r>
              <a:rPr lang="en-US" dirty="0" smtClean="0">
                <a:latin typeface="Calibri"/>
              </a:rPr>
              <a:t> </a:t>
            </a:r>
            <a:r>
              <a:rPr lang="bg-BG" dirty="0" smtClean="0">
                <a:latin typeface="Calibri"/>
              </a:rPr>
              <a:t>до оста</a:t>
            </a:r>
            <a:endParaRPr lang="en-US" b="1" dirty="0" smtClean="0"/>
          </a:p>
          <a:p>
            <a:pPr lvl="1"/>
            <a:r>
              <a:rPr lang="bg-BG" dirty="0" smtClean="0"/>
              <a:t>Всяка точка с единствени координати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(с точност периодичността на </a:t>
            </a:r>
            <a:r>
              <a:rPr lang="en-US" b="1" dirty="0" smtClean="0"/>
              <a:t>α</a:t>
            </a:r>
            <a:r>
              <a:rPr lang="bg-BG" dirty="0" smtClean="0"/>
              <a:t>)</a:t>
            </a:r>
            <a:endParaRPr lang="en-US" dirty="0" smtClean="0"/>
          </a:p>
        </p:txBody>
      </p:sp>
      <p:pic>
        <p:nvPicPr>
          <p:cNvPr id="2048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114800"/>
            <a:ext cx="36576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Полза от полярните координати</a:t>
            </a:r>
          </a:p>
          <a:p>
            <a:pPr lvl="1"/>
            <a:r>
              <a:rPr lang="bg-BG" dirty="0" smtClean="0"/>
              <a:t>Въртеливи движения</a:t>
            </a:r>
          </a:p>
          <a:p>
            <a:pPr lvl="1"/>
            <a:r>
              <a:rPr lang="bg-BG" dirty="0" smtClean="0"/>
              <a:t>Кръгови траектории</a:t>
            </a:r>
          </a:p>
          <a:p>
            <a:endParaRPr lang="bg-BG" sz="1000" dirty="0" smtClean="0"/>
          </a:p>
          <a:p>
            <a:r>
              <a:rPr lang="bg-BG" dirty="0" smtClean="0"/>
              <a:t>Преобразуване до декартови</a:t>
            </a:r>
          </a:p>
          <a:p>
            <a:pPr lvl="1"/>
            <a:r>
              <a:rPr lang="bg-BG" dirty="0" smtClean="0"/>
              <a:t>С точност относителността на осите</a:t>
            </a:r>
          </a:p>
          <a:p>
            <a:pPr lvl="1"/>
            <a:r>
              <a:rPr lang="bg-BG" dirty="0" smtClean="0"/>
              <a:t>Използват се дефинициите на</a:t>
            </a:r>
            <a:br>
              <a:rPr lang="bg-BG" dirty="0" smtClean="0"/>
            </a:br>
            <a:r>
              <a:rPr lang="en-US" dirty="0" smtClean="0"/>
              <a:t>sin(x)</a:t>
            </a:r>
            <a:r>
              <a:rPr lang="bg-BG" dirty="0" smtClean="0"/>
              <a:t> и </a:t>
            </a:r>
            <a:r>
              <a:rPr lang="en-US" dirty="0" err="1" smtClean="0"/>
              <a:t>cos</a:t>
            </a:r>
            <a:r>
              <a:rPr lang="en-US" dirty="0" smtClean="0"/>
              <a:t> 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e 12"/>
          <p:cNvSpPr/>
          <p:nvPr/>
        </p:nvSpPr>
        <p:spPr>
          <a:xfrm>
            <a:off x="3581400" y="304800"/>
            <a:ext cx="1376363" cy="1295400"/>
          </a:xfrm>
          <a:prstGeom prst="pie">
            <a:avLst>
              <a:gd name="adj1" fmla="val 2190487"/>
              <a:gd name="adj2" fmla="val 6230525"/>
            </a:avLst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 rot="20700000">
            <a:off x="1734238" y="926016"/>
            <a:ext cx="5181600" cy="2895600"/>
            <a:chOff x="2362200" y="838200"/>
            <a:chExt cx="5181600" cy="2895600"/>
          </a:xfrm>
        </p:grpSpPr>
        <p:cxnSp>
          <p:nvCxnSpPr>
            <p:cNvPr id="2" name="Straight Arrow Connector 1"/>
            <p:cNvCxnSpPr/>
            <p:nvPr/>
          </p:nvCxnSpPr>
          <p:spPr>
            <a:xfrm>
              <a:off x="5257800" y="838200"/>
              <a:ext cx="2286000" cy="289560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2667000" y="533400"/>
              <a:ext cx="2286000" cy="289560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4114800" y="1066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α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429000" y="2209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590800" y="3124200"/>
            <a:ext cx="914400" cy="6858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05200" y="1600200"/>
            <a:ext cx="1676400" cy="22098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200400" y="3886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81400" y="381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O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29718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29200" y="14478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971800" y="1524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noProof="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0" y="685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noProof="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64678"/>
              </p:ext>
            </p:extLst>
          </p:nvPr>
        </p:nvGraphicFramePr>
        <p:xfrm>
          <a:off x="1825625" y="5029200"/>
          <a:ext cx="51958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Уравнение" r:id="rId4" imgW="2120760" imgH="457200" progId="Equation.3">
                  <p:embed/>
                </p:oleObj>
              </mc:Choice>
              <mc:Fallback>
                <p:oleObj name="Уравнение" r:id="rId4" imgW="21207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5029200"/>
                        <a:ext cx="5195888" cy="111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rc 37"/>
          <p:cNvSpPr/>
          <p:nvPr/>
        </p:nvSpPr>
        <p:spPr>
          <a:xfrm rot="7881266">
            <a:off x="1303683" y="-2470562"/>
            <a:ext cx="5923450" cy="6556972"/>
          </a:xfrm>
          <a:prstGeom prst="arc">
            <a:avLst>
              <a:gd name="adj1" fmla="val 16200000"/>
              <a:gd name="adj2" fmla="val 1662129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505200" y="914400"/>
            <a:ext cx="762000" cy="28956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089400" y="762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52800" y="3657600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781800" y="2286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52600" y="3048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Сферична</a:t>
            </a:r>
            <a:br>
              <a:rPr lang="bg-BG" dirty="0" smtClean="0"/>
            </a:br>
            <a:r>
              <a:rPr lang="bg-BG" dirty="0" smtClean="0"/>
              <a:t>координатна система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Сферична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Елементи (за 3</a:t>
            </a:r>
            <a:r>
              <a:rPr lang="en-US" dirty="0" smtClean="0"/>
              <a:t>D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Полюс (точка) и две полярни оси</a:t>
            </a:r>
          </a:p>
          <a:p>
            <a:pPr lvl="1"/>
            <a:r>
              <a:rPr lang="bg-BG" dirty="0" smtClean="0"/>
              <a:t>Координатите са разстояние и 2 ъгъла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Полярните оси</a:t>
            </a:r>
          </a:p>
          <a:p>
            <a:pPr lvl="1"/>
            <a:r>
              <a:rPr lang="bg-BG" dirty="0" smtClean="0"/>
              <a:t>Определят нулевите посоки (ъгли)</a:t>
            </a:r>
          </a:p>
          <a:p>
            <a:pPr lvl="1"/>
            <a:r>
              <a:rPr lang="bg-BG" dirty="0" smtClean="0"/>
              <a:t>Посоката на измерване на ъглите е относителна, добре е да е постоянна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Сферични координати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Пак разстояние </a:t>
            </a:r>
            <a:r>
              <a:rPr lang="en-US" dirty="0" smtClean="0"/>
              <a:t>r</a:t>
            </a:r>
            <a:r>
              <a:rPr lang="bg-BG" dirty="0" smtClean="0"/>
              <a:t> до полюса, но вече</a:t>
            </a:r>
          </a:p>
          <a:p>
            <a:pPr lvl="1"/>
            <a:r>
              <a:rPr lang="bg-BG" dirty="0" smtClean="0"/>
              <a:t>… с два ъгъла </a:t>
            </a:r>
            <a:r>
              <a:rPr lang="en-US" b="1" dirty="0" smtClean="0">
                <a:latin typeface="Calibri"/>
              </a:rPr>
              <a:t>α</a:t>
            </a:r>
            <a:r>
              <a:rPr lang="en-US" dirty="0" smtClean="0">
                <a:latin typeface="Calibri"/>
              </a:rPr>
              <a:t> </a:t>
            </a:r>
            <a:r>
              <a:rPr lang="bg-BG" dirty="0" smtClean="0">
                <a:latin typeface="Calibri"/>
              </a:rPr>
              <a:t>и </a:t>
            </a:r>
            <a:r>
              <a:rPr lang="el-GR" b="1" dirty="0" smtClean="0">
                <a:latin typeface="Calibri"/>
              </a:rPr>
              <a:t>β</a:t>
            </a:r>
            <a:r>
              <a:rPr lang="en-US" dirty="0" smtClean="0">
                <a:latin typeface="Calibri"/>
              </a:rPr>
              <a:t> </a:t>
            </a:r>
            <a:r>
              <a:rPr lang="bg-BG" dirty="0" smtClean="0">
                <a:latin typeface="Calibri"/>
              </a:rPr>
              <a:t>до осите или до перпендикулярните им равнини</a:t>
            </a:r>
            <a:endParaRPr lang="en-US" b="1" dirty="0" smtClean="0"/>
          </a:p>
          <a:p>
            <a:pPr lvl="1"/>
            <a:r>
              <a:rPr lang="bg-BG" dirty="0" smtClean="0"/>
              <a:t>Координатите са пак “единствени”</a:t>
            </a:r>
            <a:endParaRPr lang="en-US" dirty="0" smtClean="0"/>
          </a:p>
        </p:txBody>
      </p:sp>
      <p:pic>
        <p:nvPicPr>
          <p:cNvPr id="21507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13" t="16981" r="24415" b="22879"/>
          <a:stretch/>
        </p:blipFill>
        <p:spPr bwMode="auto">
          <a:xfrm>
            <a:off x="2743199" y="4114800"/>
            <a:ext cx="3657601" cy="2285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</a:t>
            </a:r>
            <a:r>
              <a:rPr lang="en-US" dirty="0" smtClean="0"/>
              <a:t>3</a:t>
            </a:r>
            <a:r>
              <a:rPr lang="bg-BG" dirty="0" smtClean="0"/>
              <a:t>: Координатни системи</a:t>
            </a:r>
          </a:p>
          <a:p>
            <a:pPr lvl="1"/>
            <a:r>
              <a:rPr lang="bg-BG" dirty="0" smtClean="0"/>
              <a:t>Декартова система</a:t>
            </a:r>
          </a:p>
          <a:p>
            <a:pPr lvl="1"/>
            <a:r>
              <a:rPr lang="bg-BG" dirty="0" smtClean="0"/>
              <a:t>Полярна система</a:t>
            </a:r>
          </a:p>
          <a:p>
            <a:pPr lvl="1"/>
            <a:r>
              <a:rPr lang="bg-BG" dirty="0" smtClean="0"/>
              <a:t>Сферична система</a:t>
            </a:r>
          </a:p>
          <a:p>
            <a:pPr lvl="1"/>
            <a:r>
              <a:rPr lang="bg-BG" dirty="0" smtClean="0"/>
              <a:t>Други координатни системи</a:t>
            </a:r>
          </a:p>
          <a:p>
            <a:pPr lvl="1"/>
            <a:r>
              <a:rPr lang="bg-BG" dirty="0" smtClean="0"/>
              <a:t>Четири често срещани задачи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Полза от сферични координати</a:t>
            </a:r>
          </a:p>
          <a:p>
            <a:pPr lvl="1"/>
            <a:r>
              <a:rPr lang="bg-BG" dirty="0" smtClean="0"/>
              <a:t>Въртеливи движения в </a:t>
            </a:r>
            <a:r>
              <a:rPr lang="en-US" dirty="0" smtClean="0"/>
              <a:t>3D</a:t>
            </a:r>
            <a:endParaRPr lang="bg-BG" dirty="0" smtClean="0"/>
          </a:p>
          <a:p>
            <a:pPr lvl="1"/>
            <a:r>
              <a:rPr lang="bg-BG" dirty="0" smtClean="0"/>
              <a:t>Кръгови траектории в </a:t>
            </a:r>
            <a:r>
              <a:rPr lang="en-US" dirty="0" smtClean="0"/>
              <a:t>3D</a:t>
            </a:r>
            <a:endParaRPr lang="bg-BG" dirty="0" smtClean="0"/>
          </a:p>
          <a:p>
            <a:endParaRPr lang="bg-BG" sz="1000" dirty="0" smtClean="0"/>
          </a:p>
          <a:p>
            <a:r>
              <a:rPr lang="bg-BG" dirty="0" smtClean="0"/>
              <a:t>Преобразуване до декартови</a:t>
            </a:r>
          </a:p>
          <a:p>
            <a:pPr lvl="1"/>
            <a:r>
              <a:rPr lang="bg-BG" dirty="0" smtClean="0"/>
              <a:t>С точност относителността на осите</a:t>
            </a:r>
          </a:p>
          <a:p>
            <a:pPr lvl="1"/>
            <a:r>
              <a:rPr lang="bg-BG" dirty="0" smtClean="0"/>
              <a:t>Използват се дефинициите на</a:t>
            </a:r>
            <a:r>
              <a:rPr lang="en-US" dirty="0" smtClean="0"/>
              <a:t> </a:t>
            </a:r>
            <a:r>
              <a:rPr lang="bg-BG" dirty="0" smtClean="0"/>
              <a:t>вече любимите ни </a:t>
            </a:r>
            <a:r>
              <a:rPr lang="en-US" dirty="0" smtClean="0"/>
              <a:t>sin(x)</a:t>
            </a:r>
            <a:r>
              <a:rPr lang="bg-BG" dirty="0" smtClean="0"/>
              <a:t> и </a:t>
            </a:r>
            <a:r>
              <a:rPr lang="en-US" dirty="0" err="1" smtClean="0"/>
              <a:t>cos</a:t>
            </a:r>
            <a:r>
              <a:rPr lang="en-US" dirty="0" smtClean="0"/>
              <a:t> 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e 12"/>
          <p:cNvSpPr/>
          <p:nvPr/>
        </p:nvSpPr>
        <p:spPr>
          <a:xfrm>
            <a:off x="3163388" y="1828800"/>
            <a:ext cx="1700213" cy="1600200"/>
          </a:xfrm>
          <a:prstGeom prst="pie">
            <a:avLst>
              <a:gd name="adj1" fmla="val 1040973"/>
              <a:gd name="adj2" fmla="val 2968410"/>
            </a:avLst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962400" y="2590800"/>
            <a:ext cx="3048000" cy="914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09800" y="2590800"/>
            <a:ext cx="1752601" cy="14478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495800" y="2819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α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43400" y="1371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200400" y="3200400"/>
            <a:ext cx="1752600" cy="5334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953000" y="1371600"/>
            <a:ext cx="228600" cy="2362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5257800" y="914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52800" y="2057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O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24200" y="2438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noProof="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953000" y="2438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noProof="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x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3429000" y="2073980"/>
            <a:ext cx="1295400" cy="1172028"/>
          </a:xfrm>
          <a:prstGeom prst="arc">
            <a:avLst>
              <a:gd name="adj1" fmla="val 11826363"/>
              <a:gd name="adj2" fmla="val 13418434"/>
            </a:avLst>
          </a:prstGeom>
          <a:ln w="1905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962400" y="304800"/>
            <a:ext cx="152400" cy="22860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410200" y="2895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048000" y="3048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953000" y="3048000"/>
            <a:ext cx="609600" cy="6858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800600" y="3581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62400" y="2590800"/>
            <a:ext cx="990600" cy="11430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e 54"/>
          <p:cNvSpPr/>
          <p:nvPr/>
        </p:nvSpPr>
        <p:spPr>
          <a:xfrm>
            <a:off x="3429000" y="2083526"/>
            <a:ext cx="1105716" cy="1040674"/>
          </a:xfrm>
          <a:prstGeom prst="pie">
            <a:avLst>
              <a:gd name="adj1" fmla="val 18684069"/>
              <a:gd name="adj2" fmla="val 2968410"/>
            </a:avLst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4193178" y="2133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β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962400" y="1371600"/>
            <a:ext cx="1219200" cy="12192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029200" y="1219200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0000" y="2438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953000" y="1752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noProof="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z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876800" y="3733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Arc 58"/>
          <p:cNvSpPr/>
          <p:nvPr/>
        </p:nvSpPr>
        <p:spPr>
          <a:xfrm rot="10800000" flipH="1">
            <a:off x="3733800" y="2362200"/>
            <a:ext cx="589547" cy="533399"/>
          </a:xfrm>
          <a:prstGeom prst="arc">
            <a:avLst>
              <a:gd name="adj1" fmla="val 18547862"/>
              <a:gd name="adj2" fmla="val 2415334"/>
            </a:avLst>
          </a:prstGeom>
          <a:ln w="1905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609600" y="4876800"/>
          <a:ext cx="78740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Уравнение" r:id="rId4" imgW="3213000" imgH="711000" progId="Equation.3">
                  <p:embed/>
                </p:oleObj>
              </mc:Choice>
              <mc:Fallback>
                <p:oleObj name="Уравнение" r:id="rId4" imgW="321300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6800"/>
                        <a:ext cx="7874000" cy="173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5638800" y="4318000"/>
            <a:ext cx="2257541" cy="2006600"/>
            <a:chOff x="5638800" y="4318000"/>
            <a:chExt cx="2257541" cy="2006600"/>
          </a:xfrm>
        </p:grpSpPr>
        <p:sp>
          <p:nvSpPr>
            <p:cNvPr id="62" name="Oval 61"/>
            <p:cNvSpPr/>
            <p:nvPr/>
          </p:nvSpPr>
          <p:spPr>
            <a:xfrm>
              <a:off x="5867400" y="4495800"/>
              <a:ext cx="1828800" cy="1828800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 w="76200">
              <a:solidFill>
                <a:srgbClr val="FF0000"/>
              </a:solidFill>
            </a:ln>
            <a:effectLst>
              <a:outerShdw blurRad="63500" sx="102000" sy="102000" algn="ctr" rotWithShape="0">
                <a:srgbClr val="FF0000">
                  <a:alpha val="40000"/>
                </a:srgb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38800" y="4318000"/>
              <a:ext cx="2257541" cy="19812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806617"/>
                </a:avLst>
              </a:prstTxWarp>
              <a:spAutoFit/>
            </a:bodyPr>
            <a:lstStyle/>
            <a:p>
              <a:pPr algn="ctr"/>
              <a:r>
                <a:rPr lang="bg-BG" sz="2800" b="1" dirty="0" smtClean="0">
                  <a:solidFill>
                    <a:srgbClr val="FF0000"/>
                  </a:solidFill>
                  <a:effectLst>
                    <a:outerShdw blurRad="38100" dir="2700000" algn="tl">
                      <a:srgbClr val="FF0000">
                        <a:alpha val="43000"/>
                      </a:srgbClr>
                    </a:outerShdw>
                  </a:effectLst>
                </a:rPr>
                <a:t>Познахте ли го?</a:t>
              </a:r>
              <a:endParaRPr lang="en-US" sz="2800" b="1" dirty="0">
                <a:solidFill>
                  <a:srgbClr val="FF0000"/>
                </a:solidFill>
                <a:effectLst>
                  <a:outerShdw blurRad="38100" dir="2700000" algn="tl">
                    <a:srgbClr val="FF0000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1905000" y="3200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505200" y="228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Z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553200" y="2743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координатни системи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конкретните нужди</a:t>
            </a:r>
          </a:p>
          <a:p>
            <a:pPr lvl="1"/>
            <a:r>
              <a:rPr lang="bg-BG" dirty="0" smtClean="0"/>
              <a:t>Може да нямат оси, да не са линейни</a:t>
            </a:r>
          </a:p>
          <a:p>
            <a:pPr lvl="1"/>
            <a:r>
              <a:rPr lang="bg-BG" dirty="0" smtClean="0"/>
              <a:t>Може да не гарантират единственост</a:t>
            </a:r>
          </a:p>
          <a:p>
            <a:pPr lvl="1"/>
            <a:endParaRPr lang="bg-BG" dirty="0" smtClean="0"/>
          </a:p>
          <a:p>
            <a:r>
              <a:rPr lang="bg-BG" dirty="0" smtClean="0"/>
              <a:t>Какви са нуждите?</a:t>
            </a:r>
          </a:p>
          <a:p>
            <a:pPr lvl="1"/>
            <a:r>
              <a:rPr lang="bg-BG" dirty="0" smtClean="0"/>
              <a:t>По-леки изчисления на координати</a:t>
            </a:r>
          </a:p>
          <a:p>
            <a:pPr lvl="1"/>
            <a:r>
              <a:rPr lang="bg-BG" smtClean="0"/>
              <a:t>Но накрая </a:t>
            </a:r>
            <a:r>
              <a:rPr lang="bg-BG" dirty="0" smtClean="0"/>
              <a:t>пак ще се преобразуват в декартови координати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правила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Минимална координатна система</a:t>
            </a:r>
          </a:p>
          <a:p>
            <a:pPr lvl="1"/>
            <a:r>
              <a:rPr lang="bg-BG" dirty="0" smtClean="0"/>
              <a:t>На линия – едномерна к-на с-ма</a:t>
            </a:r>
          </a:p>
          <a:p>
            <a:pPr lvl="1"/>
            <a:r>
              <a:rPr lang="bg-BG" dirty="0" smtClean="0"/>
              <a:t>По повърхнина – двумерна к-на с-ма</a:t>
            </a:r>
          </a:p>
          <a:p>
            <a:pPr lvl="1"/>
            <a:r>
              <a:rPr lang="bg-BG" dirty="0" smtClean="0"/>
              <a:t>В обем – тримерна к-на с-ма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При специфични случаи</a:t>
            </a:r>
          </a:p>
          <a:p>
            <a:pPr lvl="1"/>
            <a:r>
              <a:rPr lang="bg-BG" dirty="0" smtClean="0"/>
              <a:t>Може да се използват системи с</a:t>
            </a:r>
            <a:br>
              <a:rPr lang="bg-BG" dirty="0" smtClean="0"/>
            </a:br>
            <a:r>
              <a:rPr lang="bg-BG" dirty="0" smtClean="0"/>
              <a:t>повече или с по-малко измерения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218022">
            <a:off x="652504" y="2715976"/>
            <a:ext cx="3654811" cy="336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838828"/>
            <a:ext cx="4953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Пример с 2</a:t>
            </a:r>
            <a:r>
              <a:rPr lang="en-US" dirty="0" smtClean="0"/>
              <a:t>D</a:t>
            </a:r>
            <a:r>
              <a:rPr lang="bg-BG" dirty="0" smtClean="0"/>
              <a:t> координати</a:t>
            </a:r>
            <a:endParaRPr lang="en-US" dirty="0"/>
          </a:p>
        </p:txBody>
      </p:sp>
      <p:sp>
        <p:nvSpPr>
          <p:cNvPr id="11" name="Arc 10"/>
          <p:cNvSpPr/>
          <p:nvPr/>
        </p:nvSpPr>
        <p:spPr>
          <a:xfrm rot="20045365">
            <a:off x="1703853" y="3516123"/>
            <a:ext cx="1725162" cy="592270"/>
          </a:xfrm>
          <a:prstGeom prst="arc">
            <a:avLst>
              <a:gd name="adj1" fmla="val 12389915"/>
              <a:gd name="adj2" fmla="val 20943449"/>
            </a:avLst>
          </a:prstGeom>
          <a:ln w="98425">
            <a:solidFill>
              <a:srgbClr val="4F81BD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srgbClr val="4F81BD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81200" y="3829428"/>
            <a:ext cx="659130" cy="792480"/>
          </a:xfrm>
          <a:prstGeom prst="straightConnector1">
            <a:avLst/>
          </a:prstGeom>
          <a:ln w="98425">
            <a:solidFill>
              <a:srgbClr val="4F81BD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srgbClr val="4F81BD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324600" y="3600827"/>
            <a:ext cx="1448969" cy="475178"/>
          </a:xfrm>
          <a:custGeom>
            <a:avLst/>
            <a:gdLst>
              <a:gd name="connsiteX0" fmla="*/ 594534 w 611918"/>
              <a:gd name="connsiteY0" fmla="*/ 0 h 1075492"/>
              <a:gd name="connsiteX1" fmla="*/ 594534 w 611918"/>
              <a:gd name="connsiteY1" fmla="*/ 309436 h 1075492"/>
              <a:gd name="connsiteX2" fmla="*/ 490230 w 611918"/>
              <a:gd name="connsiteY2" fmla="*/ 556289 h 1075492"/>
              <a:gd name="connsiteX3" fmla="*/ 333773 w 611918"/>
              <a:gd name="connsiteY3" fmla="*/ 817049 h 1075492"/>
              <a:gd name="connsiteX4" fmla="*/ 177317 w 611918"/>
              <a:gd name="connsiteY4" fmla="*/ 1039565 h 1075492"/>
              <a:gd name="connsiteX5" fmla="*/ 0 w 611918"/>
              <a:gd name="connsiteY5" fmla="*/ 1032611 h 1075492"/>
              <a:gd name="connsiteX0" fmla="*/ 594534 w 637994"/>
              <a:gd name="connsiteY0" fmla="*/ 0 h 1075492"/>
              <a:gd name="connsiteX1" fmla="*/ 594534 w 637994"/>
              <a:gd name="connsiteY1" fmla="*/ 309436 h 1075492"/>
              <a:gd name="connsiteX2" fmla="*/ 333773 w 637994"/>
              <a:gd name="connsiteY2" fmla="*/ 817049 h 1075492"/>
              <a:gd name="connsiteX3" fmla="*/ 177317 w 637994"/>
              <a:gd name="connsiteY3" fmla="*/ 1039565 h 1075492"/>
              <a:gd name="connsiteX4" fmla="*/ 0 w 637994"/>
              <a:gd name="connsiteY4" fmla="*/ 1032611 h 1075492"/>
              <a:gd name="connsiteX0" fmla="*/ 594534 w 637994"/>
              <a:gd name="connsiteY0" fmla="*/ 0 h 1032611"/>
              <a:gd name="connsiteX1" fmla="*/ 594534 w 637994"/>
              <a:gd name="connsiteY1" fmla="*/ 309436 h 1032611"/>
              <a:gd name="connsiteX2" fmla="*/ 333773 w 637994"/>
              <a:gd name="connsiteY2" fmla="*/ 817049 h 1032611"/>
              <a:gd name="connsiteX3" fmla="*/ 0 w 637994"/>
              <a:gd name="connsiteY3" fmla="*/ 1032611 h 1032611"/>
              <a:gd name="connsiteX0" fmla="*/ 594534 w 693623"/>
              <a:gd name="connsiteY0" fmla="*/ 0 h 1032611"/>
              <a:gd name="connsiteX1" fmla="*/ 594534 w 693623"/>
              <a:gd name="connsiteY1" fmla="*/ 309436 h 1032611"/>
              <a:gd name="connsiteX2" fmla="*/ 0 w 693623"/>
              <a:gd name="connsiteY2" fmla="*/ 1032611 h 1032611"/>
              <a:gd name="connsiteX0" fmla="*/ 76200 w 607234"/>
              <a:gd name="connsiteY0" fmla="*/ 0 h 1108810"/>
              <a:gd name="connsiteX1" fmla="*/ 594534 w 607234"/>
              <a:gd name="connsiteY1" fmla="*/ 385635 h 1108810"/>
              <a:gd name="connsiteX2" fmla="*/ 0 w 607234"/>
              <a:gd name="connsiteY2" fmla="*/ 1108810 h 1108810"/>
              <a:gd name="connsiteX0" fmla="*/ 0 w 1493433"/>
              <a:gd name="connsiteY0" fmla="*/ 0 h 451066"/>
              <a:gd name="connsiteX1" fmla="*/ 518334 w 1493433"/>
              <a:gd name="connsiteY1" fmla="*/ 385635 h 451066"/>
              <a:gd name="connsiteX2" fmla="*/ 1369572 w 1493433"/>
              <a:gd name="connsiteY2" fmla="*/ 392588 h 451066"/>
              <a:gd name="connsiteX0" fmla="*/ 0 w 1369572"/>
              <a:gd name="connsiteY0" fmla="*/ 0 h 451066"/>
              <a:gd name="connsiteX1" fmla="*/ 518334 w 1369572"/>
              <a:gd name="connsiteY1" fmla="*/ 385635 h 451066"/>
              <a:gd name="connsiteX2" fmla="*/ 1369572 w 1369572"/>
              <a:gd name="connsiteY2" fmla="*/ 392588 h 451066"/>
              <a:gd name="connsiteX0" fmla="*/ 0 w 1369572"/>
              <a:gd name="connsiteY0" fmla="*/ 0 h 443581"/>
              <a:gd name="connsiteX1" fmla="*/ 533400 w 1369572"/>
              <a:gd name="connsiteY1" fmla="*/ 304800 h 443581"/>
              <a:gd name="connsiteX2" fmla="*/ 1369572 w 1369572"/>
              <a:gd name="connsiteY2" fmla="*/ 392588 h 443581"/>
              <a:gd name="connsiteX0" fmla="*/ 0 w 1369572"/>
              <a:gd name="connsiteY0" fmla="*/ 0 h 443581"/>
              <a:gd name="connsiteX1" fmla="*/ 533400 w 1369572"/>
              <a:gd name="connsiteY1" fmla="*/ 304800 h 443581"/>
              <a:gd name="connsiteX2" fmla="*/ 1369572 w 1369572"/>
              <a:gd name="connsiteY2" fmla="*/ 392588 h 443581"/>
              <a:gd name="connsiteX0" fmla="*/ 0 w 1369572"/>
              <a:gd name="connsiteY0" fmla="*/ 0 h 443581"/>
              <a:gd name="connsiteX1" fmla="*/ 533400 w 1369572"/>
              <a:gd name="connsiteY1" fmla="*/ 304800 h 443581"/>
              <a:gd name="connsiteX2" fmla="*/ 1369572 w 1369572"/>
              <a:gd name="connsiteY2" fmla="*/ 392588 h 443581"/>
              <a:gd name="connsiteX0" fmla="*/ 0 w 1369572"/>
              <a:gd name="connsiteY0" fmla="*/ 0 h 443581"/>
              <a:gd name="connsiteX1" fmla="*/ 533400 w 1369572"/>
              <a:gd name="connsiteY1" fmla="*/ 304800 h 443581"/>
              <a:gd name="connsiteX2" fmla="*/ 1369572 w 1369572"/>
              <a:gd name="connsiteY2" fmla="*/ 392588 h 443581"/>
              <a:gd name="connsiteX0" fmla="*/ 0 w 1369572"/>
              <a:gd name="connsiteY0" fmla="*/ 0 h 482695"/>
              <a:gd name="connsiteX1" fmla="*/ 533400 w 1369572"/>
              <a:gd name="connsiteY1" fmla="*/ 304800 h 482695"/>
              <a:gd name="connsiteX2" fmla="*/ 1369572 w 1369572"/>
              <a:gd name="connsiteY2" fmla="*/ 392588 h 482695"/>
              <a:gd name="connsiteX0" fmla="*/ 0 w 1369572"/>
              <a:gd name="connsiteY0" fmla="*/ 0 h 482695"/>
              <a:gd name="connsiteX1" fmla="*/ 533400 w 1369572"/>
              <a:gd name="connsiteY1" fmla="*/ 304800 h 482695"/>
              <a:gd name="connsiteX2" fmla="*/ 1369572 w 1369572"/>
              <a:gd name="connsiteY2" fmla="*/ 392588 h 482695"/>
              <a:gd name="connsiteX0" fmla="*/ 0 w 1369572"/>
              <a:gd name="connsiteY0" fmla="*/ 0 h 482695"/>
              <a:gd name="connsiteX1" fmla="*/ 533400 w 1369572"/>
              <a:gd name="connsiteY1" fmla="*/ 304800 h 482695"/>
              <a:gd name="connsiteX2" fmla="*/ 1369572 w 1369572"/>
              <a:gd name="connsiteY2" fmla="*/ 392588 h 482695"/>
              <a:gd name="connsiteX0" fmla="*/ 0 w 1369572"/>
              <a:gd name="connsiteY0" fmla="*/ 0 h 482695"/>
              <a:gd name="connsiteX1" fmla="*/ 523808 w 1369572"/>
              <a:gd name="connsiteY1" fmla="*/ 322385 h 482695"/>
              <a:gd name="connsiteX2" fmla="*/ 1369572 w 1369572"/>
              <a:gd name="connsiteY2" fmla="*/ 392588 h 482695"/>
              <a:gd name="connsiteX0" fmla="*/ 0 w 1369572"/>
              <a:gd name="connsiteY0" fmla="*/ 0 h 482695"/>
              <a:gd name="connsiteX1" fmla="*/ 523808 w 1369572"/>
              <a:gd name="connsiteY1" fmla="*/ 322385 h 482695"/>
              <a:gd name="connsiteX2" fmla="*/ 1369572 w 1369572"/>
              <a:gd name="connsiteY2" fmla="*/ 392588 h 482695"/>
              <a:gd name="connsiteX0" fmla="*/ 0 w 1369572"/>
              <a:gd name="connsiteY0" fmla="*/ 0 h 482695"/>
              <a:gd name="connsiteX1" fmla="*/ 523808 w 1369572"/>
              <a:gd name="connsiteY1" fmla="*/ 322385 h 482695"/>
              <a:gd name="connsiteX2" fmla="*/ 1369572 w 1369572"/>
              <a:gd name="connsiteY2" fmla="*/ 392588 h 482695"/>
              <a:gd name="connsiteX0" fmla="*/ 0 w 1448969"/>
              <a:gd name="connsiteY0" fmla="*/ 0 h 462446"/>
              <a:gd name="connsiteX1" fmla="*/ 523808 w 1448969"/>
              <a:gd name="connsiteY1" fmla="*/ 322385 h 462446"/>
              <a:gd name="connsiteX2" fmla="*/ 1448969 w 1448969"/>
              <a:gd name="connsiteY2" fmla="*/ 372339 h 462446"/>
              <a:gd name="connsiteX0" fmla="*/ 0 w 1448969"/>
              <a:gd name="connsiteY0" fmla="*/ 0 h 372867"/>
              <a:gd name="connsiteX1" fmla="*/ 523808 w 1448969"/>
              <a:gd name="connsiteY1" fmla="*/ 322385 h 372867"/>
              <a:gd name="connsiteX2" fmla="*/ 1448969 w 1448969"/>
              <a:gd name="connsiteY2" fmla="*/ 372339 h 372867"/>
              <a:gd name="connsiteX0" fmla="*/ 0 w 1448969"/>
              <a:gd name="connsiteY0" fmla="*/ 0 h 475178"/>
              <a:gd name="connsiteX1" fmla="*/ 523808 w 1448969"/>
              <a:gd name="connsiteY1" fmla="*/ 322385 h 475178"/>
              <a:gd name="connsiteX2" fmla="*/ 1448969 w 1448969"/>
              <a:gd name="connsiteY2" fmla="*/ 372339 h 475178"/>
              <a:gd name="connsiteX0" fmla="*/ 0 w 1448969"/>
              <a:gd name="connsiteY0" fmla="*/ 0 h 475178"/>
              <a:gd name="connsiteX1" fmla="*/ 523808 w 1448969"/>
              <a:gd name="connsiteY1" fmla="*/ 322385 h 475178"/>
              <a:gd name="connsiteX2" fmla="*/ 1448969 w 1448969"/>
              <a:gd name="connsiteY2" fmla="*/ 372339 h 47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8969" h="475178">
                <a:moveTo>
                  <a:pt x="0" y="0"/>
                </a:moveTo>
                <a:cubicBezTo>
                  <a:pt x="140521" y="142549"/>
                  <a:pt x="323141" y="234816"/>
                  <a:pt x="523808" y="322385"/>
                </a:cubicBezTo>
                <a:cubicBezTo>
                  <a:pt x="953275" y="475178"/>
                  <a:pt x="1333226" y="361734"/>
                  <a:pt x="1448969" y="372339"/>
                </a:cubicBezTo>
              </a:path>
            </a:pathLst>
          </a:custGeom>
          <a:ln w="98425">
            <a:solidFill>
              <a:srgbClr val="4F81BD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srgbClr val="4F81BD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482887" y="3611259"/>
            <a:ext cx="826646" cy="597142"/>
          </a:xfrm>
          <a:custGeom>
            <a:avLst/>
            <a:gdLst>
              <a:gd name="connsiteX0" fmla="*/ 594534 w 611918"/>
              <a:gd name="connsiteY0" fmla="*/ 0 h 1075492"/>
              <a:gd name="connsiteX1" fmla="*/ 594534 w 611918"/>
              <a:gd name="connsiteY1" fmla="*/ 309436 h 1075492"/>
              <a:gd name="connsiteX2" fmla="*/ 490230 w 611918"/>
              <a:gd name="connsiteY2" fmla="*/ 556289 h 1075492"/>
              <a:gd name="connsiteX3" fmla="*/ 333773 w 611918"/>
              <a:gd name="connsiteY3" fmla="*/ 817049 h 1075492"/>
              <a:gd name="connsiteX4" fmla="*/ 177317 w 611918"/>
              <a:gd name="connsiteY4" fmla="*/ 1039565 h 1075492"/>
              <a:gd name="connsiteX5" fmla="*/ 0 w 611918"/>
              <a:gd name="connsiteY5" fmla="*/ 1032611 h 1075492"/>
              <a:gd name="connsiteX0" fmla="*/ 594534 w 676963"/>
              <a:gd name="connsiteY0" fmla="*/ 0 h 1075492"/>
              <a:gd name="connsiteX1" fmla="*/ 594534 w 676963"/>
              <a:gd name="connsiteY1" fmla="*/ 309436 h 1075492"/>
              <a:gd name="connsiteX2" fmla="*/ 99959 w 676963"/>
              <a:gd name="connsiteY2" fmla="*/ 366224 h 1075492"/>
              <a:gd name="connsiteX3" fmla="*/ 333773 w 676963"/>
              <a:gd name="connsiteY3" fmla="*/ 817049 h 1075492"/>
              <a:gd name="connsiteX4" fmla="*/ 177317 w 676963"/>
              <a:gd name="connsiteY4" fmla="*/ 1039565 h 1075492"/>
              <a:gd name="connsiteX5" fmla="*/ 0 w 676963"/>
              <a:gd name="connsiteY5" fmla="*/ 1032611 h 1075492"/>
              <a:gd name="connsiteX0" fmla="*/ 594534 w 603226"/>
              <a:gd name="connsiteY0" fmla="*/ 0 h 1075492"/>
              <a:gd name="connsiteX1" fmla="*/ 372018 w 603226"/>
              <a:gd name="connsiteY1" fmla="*/ 253807 h 1075492"/>
              <a:gd name="connsiteX2" fmla="*/ 99959 w 603226"/>
              <a:gd name="connsiteY2" fmla="*/ 366224 h 1075492"/>
              <a:gd name="connsiteX3" fmla="*/ 333773 w 603226"/>
              <a:gd name="connsiteY3" fmla="*/ 817049 h 1075492"/>
              <a:gd name="connsiteX4" fmla="*/ 177317 w 603226"/>
              <a:gd name="connsiteY4" fmla="*/ 1039565 h 1075492"/>
              <a:gd name="connsiteX5" fmla="*/ 0 w 603226"/>
              <a:gd name="connsiteY5" fmla="*/ 1032611 h 1075492"/>
              <a:gd name="connsiteX0" fmla="*/ 594534 w 603226"/>
              <a:gd name="connsiteY0" fmla="*/ 0 h 1075492"/>
              <a:gd name="connsiteX1" fmla="*/ 372018 w 603226"/>
              <a:gd name="connsiteY1" fmla="*/ 253807 h 1075492"/>
              <a:gd name="connsiteX2" fmla="*/ 99959 w 603226"/>
              <a:gd name="connsiteY2" fmla="*/ 366224 h 1075492"/>
              <a:gd name="connsiteX3" fmla="*/ 177317 w 603226"/>
              <a:gd name="connsiteY3" fmla="*/ 1039565 h 1075492"/>
              <a:gd name="connsiteX4" fmla="*/ 0 w 603226"/>
              <a:gd name="connsiteY4" fmla="*/ 1032611 h 1075492"/>
              <a:gd name="connsiteX0" fmla="*/ 594534 w 594534"/>
              <a:gd name="connsiteY0" fmla="*/ 0 h 1075492"/>
              <a:gd name="connsiteX1" fmla="*/ 99959 w 594534"/>
              <a:gd name="connsiteY1" fmla="*/ 366224 h 1075492"/>
              <a:gd name="connsiteX2" fmla="*/ 177317 w 594534"/>
              <a:gd name="connsiteY2" fmla="*/ 1039565 h 1075492"/>
              <a:gd name="connsiteX3" fmla="*/ 0 w 594534"/>
              <a:gd name="connsiteY3" fmla="*/ 1032611 h 1075492"/>
              <a:gd name="connsiteX0" fmla="*/ 802563 w 802563"/>
              <a:gd name="connsiteY0" fmla="*/ 0 h 1054051"/>
              <a:gd name="connsiteX1" fmla="*/ 307988 w 802563"/>
              <a:gd name="connsiteY1" fmla="*/ 366224 h 1054051"/>
              <a:gd name="connsiteX2" fmla="*/ 55629 w 802563"/>
              <a:gd name="connsiteY2" fmla="*/ 522969 h 1054051"/>
              <a:gd name="connsiteX3" fmla="*/ 208029 w 802563"/>
              <a:gd name="connsiteY3" fmla="*/ 1032611 h 1054051"/>
              <a:gd name="connsiteX0" fmla="*/ 594534 w 594534"/>
              <a:gd name="connsiteY0" fmla="*/ 0 h 1032611"/>
              <a:gd name="connsiteX1" fmla="*/ 99959 w 594534"/>
              <a:gd name="connsiteY1" fmla="*/ 366224 h 1032611"/>
              <a:gd name="connsiteX2" fmla="*/ 0 w 594534"/>
              <a:gd name="connsiteY2" fmla="*/ 1032611 h 1032611"/>
              <a:gd name="connsiteX0" fmla="*/ 823134 w 823134"/>
              <a:gd name="connsiteY0" fmla="*/ 0 h 599170"/>
              <a:gd name="connsiteX1" fmla="*/ 328559 w 823134"/>
              <a:gd name="connsiteY1" fmla="*/ 366224 h 599170"/>
              <a:gd name="connsiteX2" fmla="*/ 0 w 823134"/>
              <a:gd name="connsiteY2" fmla="*/ 599170 h 599170"/>
              <a:gd name="connsiteX0" fmla="*/ 823134 w 823134"/>
              <a:gd name="connsiteY0" fmla="*/ 0 h 599170"/>
              <a:gd name="connsiteX1" fmla="*/ 328559 w 823134"/>
              <a:gd name="connsiteY1" fmla="*/ 366224 h 599170"/>
              <a:gd name="connsiteX2" fmla="*/ 0 w 823134"/>
              <a:gd name="connsiteY2" fmla="*/ 599170 h 599170"/>
              <a:gd name="connsiteX0" fmla="*/ 823134 w 823134"/>
              <a:gd name="connsiteY0" fmla="*/ 0 h 599170"/>
              <a:gd name="connsiteX1" fmla="*/ 328559 w 823134"/>
              <a:gd name="connsiteY1" fmla="*/ 366224 h 599170"/>
              <a:gd name="connsiteX2" fmla="*/ 0 w 823134"/>
              <a:gd name="connsiteY2" fmla="*/ 599170 h 599170"/>
              <a:gd name="connsiteX0" fmla="*/ 823134 w 823134"/>
              <a:gd name="connsiteY0" fmla="*/ 0 h 599170"/>
              <a:gd name="connsiteX1" fmla="*/ 461837 w 823134"/>
              <a:gd name="connsiteY1" fmla="*/ 338989 h 599170"/>
              <a:gd name="connsiteX2" fmla="*/ 0 w 823134"/>
              <a:gd name="connsiteY2" fmla="*/ 599170 h 599170"/>
              <a:gd name="connsiteX0" fmla="*/ 823134 w 823134"/>
              <a:gd name="connsiteY0" fmla="*/ 0 h 599170"/>
              <a:gd name="connsiteX1" fmla="*/ 461837 w 823134"/>
              <a:gd name="connsiteY1" fmla="*/ 338989 h 599170"/>
              <a:gd name="connsiteX2" fmla="*/ 0 w 823134"/>
              <a:gd name="connsiteY2" fmla="*/ 599170 h 599170"/>
              <a:gd name="connsiteX0" fmla="*/ 889229 w 889229"/>
              <a:gd name="connsiteY0" fmla="*/ 0 h 599170"/>
              <a:gd name="connsiteX1" fmla="*/ 527932 w 889229"/>
              <a:gd name="connsiteY1" fmla="*/ 338989 h 599170"/>
              <a:gd name="connsiteX2" fmla="*/ 66095 w 889229"/>
              <a:gd name="connsiteY2" fmla="*/ 599170 h 599170"/>
              <a:gd name="connsiteX0" fmla="*/ 871845 w 871845"/>
              <a:gd name="connsiteY0" fmla="*/ 0 h 611049"/>
              <a:gd name="connsiteX1" fmla="*/ 510548 w 871845"/>
              <a:gd name="connsiteY1" fmla="*/ 338989 h 611049"/>
              <a:gd name="connsiteX2" fmla="*/ 66095 w 871845"/>
              <a:gd name="connsiteY2" fmla="*/ 611049 h 611049"/>
              <a:gd name="connsiteX0" fmla="*/ 920520 w 920520"/>
              <a:gd name="connsiteY0" fmla="*/ 0 h 638864"/>
              <a:gd name="connsiteX1" fmla="*/ 559223 w 920520"/>
              <a:gd name="connsiteY1" fmla="*/ 338989 h 638864"/>
              <a:gd name="connsiteX2" fmla="*/ 66095 w 920520"/>
              <a:gd name="connsiteY2" fmla="*/ 638864 h 638864"/>
              <a:gd name="connsiteX0" fmla="*/ 826646 w 826646"/>
              <a:gd name="connsiteY0" fmla="*/ 0 h 597142"/>
              <a:gd name="connsiteX1" fmla="*/ 465349 w 826646"/>
              <a:gd name="connsiteY1" fmla="*/ 338989 h 597142"/>
              <a:gd name="connsiteX2" fmla="*/ 66095 w 826646"/>
              <a:gd name="connsiteY2" fmla="*/ 597142 h 59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646" h="597142">
                <a:moveTo>
                  <a:pt x="826646" y="0"/>
                </a:moveTo>
                <a:cubicBezTo>
                  <a:pt x="723610" y="76297"/>
                  <a:pt x="685546" y="259892"/>
                  <a:pt x="465349" y="338989"/>
                </a:cubicBezTo>
                <a:cubicBezTo>
                  <a:pt x="406405" y="348717"/>
                  <a:pt x="0" y="441797"/>
                  <a:pt x="66095" y="597142"/>
                </a:cubicBezTo>
              </a:path>
            </a:pathLst>
          </a:custGeom>
          <a:ln w="98425">
            <a:solidFill>
              <a:srgbClr val="4F81BD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srgbClr val="4F81BD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Четири често</a:t>
            </a:r>
            <a:br>
              <a:rPr lang="bg-BG" dirty="0" smtClean="0"/>
            </a:br>
            <a:r>
              <a:rPr lang="bg-BG" dirty="0" smtClean="0"/>
              <a:t>срещани задачи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Транслация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Имаме някакъв обект или движение</a:t>
            </a:r>
          </a:p>
          <a:p>
            <a:pPr lvl="1"/>
            <a:r>
              <a:rPr lang="bg-BG" dirty="0" smtClean="0"/>
              <a:t>Относително точката</a:t>
            </a:r>
          </a:p>
          <a:p>
            <a:pPr lvl="1"/>
            <a:r>
              <a:rPr lang="bg-BG" dirty="0" smtClean="0"/>
              <a:t>Искаме то да е около</a:t>
            </a:r>
          </a:p>
          <a:p>
            <a:endParaRPr lang="bg-BG" sz="1000" dirty="0" smtClean="0"/>
          </a:p>
          <a:p>
            <a:r>
              <a:rPr lang="bg-BG" dirty="0" smtClean="0"/>
              <a:t>Пресмятане на новите координати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791200" y="2286000"/>
          <a:ext cx="225901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" name="Уравнение" r:id="rId4" imgW="1015920" imgH="228600" progId="Equation.3">
                  <p:embed/>
                </p:oleObj>
              </mc:Choice>
              <mc:Fallback>
                <p:oleObj name="Уравнение" r:id="rId4" imgW="10159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86000"/>
                        <a:ext cx="2259013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861050" y="2887662"/>
          <a:ext cx="18351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Уравнение" r:id="rId6" imgW="825480" imgH="215640" progId="Equation.3">
                  <p:embed/>
                </p:oleObj>
              </mc:Choice>
              <mc:Fallback>
                <p:oleObj name="Уравнение" r:id="rId6" imgW="82548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50" y="2887662"/>
                        <a:ext cx="18351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828800" y="4343400"/>
          <a:ext cx="3754438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Уравнение" r:id="rId8" imgW="1688760" imgH="711000" progId="Equation.3">
                  <p:embed/>
                </p:oleObj>
              </mc:Choice>
              <mc:Fallback>
                <p:oleObj name="Уравнение" r:id="rId8" imgW="168876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343400"/>
                        <a:ext cx="3754438" cy="178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ckroac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471748" y="6362700"/>
            <a:ext cx="12573000" cy="49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задача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Хлебарка пълзи по сферична лампа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Радиус на лампата: 20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Център на лампата: (200,150,300)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Пол на хлебарката: неизвестен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Цвят на очите: черен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Какви са координатите на хлебарката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Спрямо центъра на лампата?</a:t>
            </a:r>
          </a:p>
          <a:p>
            <a:pPr lvl="1">
              <a:lnSpc>
                <a:spcPts val="3500"/>
              </a:lnSpc>
            </a:pPr>
            <a:r>
              <a:rPr lang="bg-BG" dirty="0" smtClean="0"/>
              <a:t>Спрямо центъра на стаята?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Спрямо лампата (сферични к-ти)</a:t>
            </a:r>
          </a:p>
          <a:p>
            <a:pPr lvl="1"/>
            <a:r>
              <a:rPr lang="bg-BG" dirty="0" smtClean="0"/>
              <a:t>Координати на хлебарката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Спрямо стаята (декартови к-ти)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804025" y="2298700"/>
          <a:ext cx="2025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Уравнение" r:id="rId4" imgW="736560" imgH="203040" progId="Equation.3">
                  <p:embed/>
                </p:oleObj>
              </mc:Choice>
              <mc:Fallback>
                <p:oleObj name="Уравнение" r:id="rId4" imgW="7365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298700"/>
                        <a:ext cx="20256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8800" y="3886200"/>
          <a:ext cx="611187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Уравнение" r:id="rId6" imgW="2222280" imgH="711000" progId="Equation.3">
                  <p:embed/>
                </p:oleObj>
              </mc:Choice>
              <mc:Fallback>
                <p:oleObj name="Уравнение" r:id="rId6" imgW="222228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86200"/>
                        <a:ext cx="6111875" cy="195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Декартова</a:t>
            </a:r>
            <a:br>
              <a:rPr lang="bg-BG" dirty="0" smtClean="0"/>
            </a:br>
            <a:r>
              <a:rPr lang="bg-BG" dirty="0" smtClean="0"/>
              <a:t>координатна система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Разстояние между точки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Точки в 3</a:t>
            </a:r>
            <a:r>
              <a:rPr lang="en-US" dirty="0" smtClean="0"/>
              <a:t>D: </a:t>
            </a:r>
            <a:r>
              <a:rPr lang="bg-BG" i="1" dirty="0" smtClean="0"/>
              <a:t>Ю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bg-BG" i="1" baseline="-25000" dirty="0" smtClean="0"/>
              <a:t>ю</a:t>
            </a:r>
            <a:r>
              <a:rPr lang="en-US" dirty="0" smtClean="0"/>
              <a:t>,</a:t>
            </a:r>
            <a:r>
              <a:rPr lang="en-US" i="1" dirty="0" smtClean="0"/>
              <a:t>y</a:t>
            </a:r>
            <a:r>
              <a:rPr lang="bg-BG" i="1" baseline="-25000" dirty="0" smtClean="0"/>
              <a:t>ю </a:t>
            </a:r>
            <a:r>
              <a:rPr lang="en-US" dirty="0" smtClean="0"/>
              <a:t>,</a:t>
            </a:r>
            <a:r>
              <a:rPr lang="en-US" i="1" dirty="0" smtClean="0"/>
              <a:t>z</a:t>
            </a:r>
            <a:r>
              <a:rPr lang="bg-BG" i="1" baseline="-25000" dirty="0" smtClean="0"/>
              <a:t>ю</a:t>
            </a:r>
            <a:r>
              <a:rPr lang="en-US" dirty="0" smtClean="0"/>
              <a:t>)</a:t>
            </a:r>
            <a:r>
              <a:rPr lang="bg-BG" dirty="0" smtClean="0"/>
              <a:t> и </a:t>
            </a:r>
            <a:r>
              <a:rPr lang="bg-BG" i="1" dirty="0" smtClean="0"/>
              <a:t>Ъ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bg-BG" i="1" baseline="-25000" dirty="0" smtClean="0"/>
              <a:t>ъ</a:t>
            </a:r>
            <a:r>
              <a:rPr lang="en-US" dirty="0" smtClean="0"/>
              <a:t>,</a:t>
            </a:r>
            <a:r>
              <a:rPr lang="en-US" i="1" dirty="0" smtClean="0"/>
              <a:t>y</a:t>
            </a:r>
            <a:r>
              <a:rPr lang="bg-BG" i="1" baseline="-25000" dirty="0" smtClean="0"/>
              <a:t>ъ </a:t>
            </a:r>
            <a:r>
              <a:rPr lang="en-US" dirty="0" smtClean="0"/>
              <a:t>,</a:t>
            </a:r>
            <a:r>
              <a:rPr lang="en-US" i="1" dirty="0" smtClean="0"/>
              <a:t>z</a:t>
            </a:r>
            <a:r>
              <a:rPr lang="bg-BG" i="1" baseline="-25000" dirty="0" smtClean="0"/>
              <a:t>ъ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Разстоянието чрез т-ма на Питагор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133600" y="2743200"/>
          <a:ext cx="6019799" cy="7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Уравнение" r:id="rId4" imgW="2577960" imgH="304560" progId="Equation.3">
                  <p:embed/>
                </p:oleObj>
              </mc:Choice>
              <mc:Fallback>
                <p:oleObj name="Уравнение" r:id="rId4" imgW="257796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6019799" cy="793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6000691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“Pizza Ordering Dilemma”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6"/>
              </a:rPr>
              <a:t>http://youtu.be/_IVRTK5ezo0</a:t>
            </a:r>
            <a:endParaRPr lang="en-US" sz="1400" dirty="0" smtClean="0"/>
          </a:p>
        </p:txBody>
      </p:sp>
      <p:pic>
        <p:nvPicPr>
          <p:cNvPr id="12327" name="Picture 39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6031" y="3687797"/>
            <a:ext cx="4071938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 и 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Хамелеон и муха</a:t>
            </a:r>
          </a:p>
          <a:p>
            <a:pPr lvl="1"/>
            <a:r>
              <a:rPr lang="bg-BG" dirty="0" smtClean="0"/>
              <a:t>Муха (сочна) е на координати (10,</a:t>
            </a:r>
            <a:r>
              <a:rPr lang="bg-BG" dirty="0" err="1" smtClean="0"/>
              <a:t>10</a:t>
            </a:r>
            <a:r>
              <a:rPr lang="bg-BG" dirty="0" smtClean="0"/>
              <a:t>,5)</a:t>
            </a:r>
          </a:p>
          <a:p>
            <a:pPr lvl="1"/>
            <a:r>
              <a:rPr lang="bg-BG" dirty="0" smtClean="0"/>
              <a:t>Хамелеон (гладен) е на (20,2,0)</a:t>
            </a:r>
          </a:p>
          <a:p>
            <a:pPr lvl="1"/>
            <a:r>
              <a:rPr lang="bg-BG" dirty="0" smtClean="0"/>
              <a:t>Колко дълъг трябва да му е … езикът,</a:t>
            </a:r>
            <a:br>
              <a:rPr lang="bg-BG" dirty="0" smtClean="0"/>
            </a:br>
            <a:r>
              <a:rPr lang="bg-BG" dirty="0" smtClean="0"/>
              <a:t>за да се нахрани</a:t>
            </a:r>
            <a:r>
              <a:rPr lang="en-US" dirty="0" smtClean="0"/>
              <a:t>,</a:t>
            </a:r>
            <a:r>
              <a:rPr lang="bg-BG" dirty="0" smtClean="0"/>
              <a:t> без да пристъпва?</a:t>
            </a:r>
          </a:p>
          <a:p>
            <a:pPr lvl="1"/>
            <a:endParaRPr lang="en-US" sz="1000" dirty="0" smtClean="0"/>
          </a:p>
          <a:p>
            <a:r>
              <a:rPr lang="bg-BG" dirty="0" smtClean="0"/>
              <a:t>Отговор</a:t>
            </a:r>
          </a:p>
          <a:p>
            <a:pPr lvl="1"/>
            <a:r>
              <a:rPr lang="bg-BG" dirty="0" smtClean="0"/>
              <a:t>Получаваме</a:t>
            </a:r>
          </a:p>
          <a:p>
            <a:pPr lvl="1"/>
            <a:r>
              <a:rPr lang="bg-BG" dirty="0" smtClean="0"/>
              <a:t>13.7</a:t>
            </a:r>
            <a:r>
              <a:rPr lang="en-US" dirty="0" smtClean="0"/>
              <a:t> </a:t>
            </a:r>
            <a:r>
              <a:rPr lang="bg-BG" dirty="0" smtClean="0"/>
              <a:t>какво?</a:t>
            </a:r>
            <a:endParaRPr lang="en-US" dirty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4267200" y="5278437"/>
          <a:ext cx="47244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Уравнение" r:id="rId4" imgW="2349360" imgH="291960" progId="Equation.3">
                  <p:embed/>
                </p:oleObj>
              </mc:Choice>
              <mc:Fallback>
                <p:oleObj name="Уравнение" r:id="rId4" imgW="234936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278437"/>
                        <a:ext cx="472440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Междинни точки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Имаме две </a:t>
            </a:r>
            <a:r>
              <a:rPr lang="en-US" dirty="0" smtClean="0"/>
              <a:t>3D </a:t>
            </a:r>
            <a:r>
              <a:rPr lang="bg-BG" dirty="0" smtClean="0"/>
              <a:t>точки (пак </a:t>
            </a:r>
            <a:r>
              <a:rPr lang="bg-BG" i="1" dirty="0" smtClean="0"/>
              <a:t>Ю</a:t>
            </a:r>
            <a:r>
              <a:rPr lang="bg-BG" dirty="0" smtClean="0"/>
              <a:t> и </a:t>
            </a:r>
            <a:r>
              <a:rPr lang="bg-BG" i="1" dirty="0" smtClean="0"/>
              <a:t>Ъ</a:t>
            </a:r>
            <a:r>
              <a:rPr lang="bg-BG" dirty="0" smtClean="0"/>
              <a:t> 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Искаме да получим междинна точка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Използваме линейна обвивка</a:t>
            </a:r>
          </a:p>
          <a:p>
            <a:pPr lvl="1"/>
            <a:r>
              <a:rPr lang="bg-BG" dirty="0" smtClean="0"/>
              <a:t>При </a:t>
            </a:r>
            <a:r>
              <a:rPr lang="en-US" dirty="0" smtClean="0"/>
              <a:t>t=0</a:t>
            </a:r>
            <a:r>
              <a:rPr lang="bg-BG" dirty="0" smtClean="0"/>
              <a:t> и</a:t>
            </a:r>
            <a:r>
              <a:rPr lang="en-US" dirty="0" smtClean="0"/>
              <a:t> t=1</a:t>
            </a:r>
            <a:r>
              <a:rPr lang="bg-BG" dirty="0" smtClean="0"/>
              <a:t> получаваме Ю</a:t>
            </a:r>
            <a:r>
              <a:rPr lang="en-US" dirty="0" smtClean="0"/>
              <a:t> </a:t>
            </a:r>
            <a:r>
              <a:rPr lang="bg-BG" dirty="0" smtClean="0"/>
              <a:t>и Ъ</a:t>
            </a:r>
          </a:p>
          <a:p>
            <a:pPr lvl="1"/>
            <a:r>
              <a:rPr lang="bg-BG" dirty="0" smtClean="0"/>
              <a:t>При </a:t>
            </a:r>
            <a:r>
              <a:rPr lang="en-US" dirty="0" smtClean="0"/>
              <a:t>t</a:t>
            </a:r>
            <a:r>
              <a:rPr lang="en-US" dirty="0" smtClean="0">
                <a:sym typeface="Symbol"/>
              </a:rPr>
              <a:t>(0,1)</a:t>
            </a:r>
            <a:r>
              <a:rPr lang="bg-BG" dirty="0" smtClean="0">
                <a:sym typeface="Symbol"/>
              </a:rPr>
              <a:t> – междинна точка</a:t>
            </a:r>
            <a:endParaRPr lang="en-US" dirty="0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905000" y="4876800"/>
          <a:ext cx="708660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Уравнение" r:id="rId4" imgW="2781000" imgH="761760" progId="Equation.3">
                  <p:embed/>
                </p:oleObj>
              </mc:Choice>
              <mc:Fallback>
                <p:oleObj name="Уравнение" r:id="rId4" imgW="2781000" imgH="7617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76800"/>
                        <a:ext cx="7086600" cy="171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Самурай и шпеков салам</a:t>
            </a:r>
          </a:p>
          <a:p>
            <a:pPr lvl="1"/>
            <a:r>
              <a:rPr lang="bg-BG" dirty="0" smtClean="0"/>
              <a:t>Шпеков салам е хвърлен към самурай.</a:t>
            </a:r>
          </a:p>
          <a:p>
            <a:pPr lvl="1"/>
            <a:r>
              <a:rPr lang="bg-BG" dirty="0" smtClean="0"/>
              <a:t>Едното “дупе” е на (200, -40, 160)</a:t>
            </a:r>
          </a:p>
          <a:p>
            <a:pPr lvl="1"/>
            <a:r>
              <a:rPr lang="bg-BG" dirty="0" smtClean="0"/>
              <a:t>Другото “дупе” е на (170, 20, 190)</a:t>
            </a:r>
          </a:p>
          <a:p>
            <a:endParaRPr lang="bg-BG" sz="1000" dirty="0" smtClean="0"/>
          </a:p>
          <a:p>
            <a:r>
              <a:rPr lang="bg-BG" dirty="0" smtClean="0"/>
              <a:t>Задача</a:t>
            </a:r>
          </a:p>
          <a:p>
            <a:pPr lvl="1"/>
            <a:r>
              <a:rPr lang="bg-BG" dirty="0" smtClean="0"/>
              <a:t>Откъде да мине мечът на самурая, за да разреже салама на три еднакво дълги части?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Точки</a:t>
            </a:r>
          </a:p>
          <a:p>
            <a:pPr lvl="1"/>
            <a:r>
              <a:rPr lang="bg-BG" dirty="0" err="1" smtClean="0"/>
              <a:t>Еднокрайна</a:t>
            </a:r>
            <a:r>
              <a:rPr lang="bg-BG" dirty="0" smtClean="0"/>
              <a:t> </a:t>
            </a:r>
            <a:r>
              <a:rPr lang="bg-BG" i="1" dirty="0" smtClean="0"/>
              <a:t>Д</a:t>
            </a:r>
            <a:r>
              <a:rPr lang="bg-BG" i="1" baseline="-25000" dirty="0" smtClean="0"/>
              <a:t>1</a:t>
            </a:r>
            <a:r>
              <a:rPr lang="bg-BG" dirty="0" smtClean="0"/>
              <a:t>(200, -40, 160)</a:t>
            </a:r>
          </a:p>
          <a:p>
            <a:pPr lvl="1"/>
            <a:r>
              <a:rPr lang="bg-BG" dirty="0" err="1" smtClean="0"/>
              <a:t>Другокрайна</a:t>
            </a:r>
            <a:r>
              <a:rPr lang="bg-BG" dirty="0" smtClean="0"/>
              <a:t> </a:t>
            </a:r>
            <a:r>
              <a:rPr lang="bg-BG" i="1" dirty="0" smtClean="0"/>
              <a:t>Д</a:t>
            </a:r>
            <a:r>
              <a:rPr lang="bg-BG" i="1" baseline="-25000" dirty="0" smtClean="0"/>
              <a:t>2</a:t>
            </a:r>
            <a:r>
              <a:rPr lang="bg-BG" dirty="0" smtClean="0"/>
              <a:t>(170, 20, 190)</a:t>
            </a:r>
            <a:endParaRPr lang="en-US" dirty="0" smtClean="0"/>
          </a:p>
          <a:p>
            <a:pPr lvl="1"/>
            <a:r>
              <a:rPr lang="bg-BG" dirty="0" smtClean="0"/>
              <a:t>Междинни: </a:t>
            </a:r>
            <a:r>
              <a:rPr lang="bg-BG" i="1" dirty="0" smtClean="0"/>
              <a:t>М</a:t>
            </a:r>
            <a:r>
              <a:rPr lang="bg-BG" i="1" baseline="-25000" dirty="0" smtClean="0"/>
              <a:t>1</a:t>
            </a:r>
            <a:r>
              <a:rPr lang="bg-BG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=1/3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i="1" dirty="0" smtClean="0"/>
              <a:t>M</a:t>
            </a:r>
            <a:r>
              <a:rPr lang="en-US" i="1" baseline="-25000" dirty="0" smtClean="0"/>
              <a:t>2</a:t>
            </a:r>
            <a:r>
              <a:rPr lang="bg-BG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=2/3</a:t>
            </a:r>
            <a:r>
              <a:rPr lang="bg-BG" dirty="0" smtClean="0"/>
              <a:t>)</a:t>
            </a:r>
          </a:p>
          <a:p>
            <a:endParaRPr lang="bg-BG" sz="1000" dirty="0" smtClean="0"/>
          </a:p>
          <a:p>
            <a:r>
              <a:rPr lang="bg-BG" dirty="0" smtClean="0"/>
              <a:t>Получаваме</a:t>
            </a:r>
          </a:p>
          <a:p>
            <a:endParaRPr lang="en-US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828800" y="5029200"/>
          <a:ext cx="537051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Уравнение" r:id="rId4" imgW="2070000" imgH="482400" progId="Equation.3">
                  <p:embed/>
                </p:oleObj>
              </mc:Choice>
              <mc:Fallback>
                <p:oleObj name="Уравнение" r:id="rId4" imgW="207000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5370512" cy="125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Обхождане на интервал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Параметрично лутане напред-назад</a:t>
            </a:r>
          </a:p>
          <a:p>
            <a:pPr lvl="1"/>
            <a:r>
              <a:rPr lang="bg-BG" dirty="0" smtClean="0"/>
              <a:t>Числов параметър </a:t>
            </a:r>
            <a:r>
              <a:rPr lang="bg-BG" dirty="0" err="1" smtClean="0"/>
              <a:t>осцилира</a:t>
            </a:r>
            <a:r>
              <a:rPr lang="bg-BG" dirty="0" smtClean="0"/>
              <a:t> в </a:t>
            </a:r>
            <a:r>
              <a:rPr lang="en-US" dirty="0" smtClean="0"/>
              <a:t>[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Представяне чрез периодична функция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r>
              <a:rPr lang="bg-BG" dirty="0" smtClean="0"/>
              <a:t>Коефициентите са</a:t>
            </a:r>
          </a:p>
          <a:p>
            <a:pPr lvl="1"/>
            <a:r>
              <a:rPr lang="bg-BG" dirty="0" err="1" smtClean="0"/>
              <a:t>Полумястото</a:t>
            </a:r>
            <a:r>
              <a:rPr lang="bg-BG" dirty="0" smtClean="0"/>
              <a:t> между </a:t>
            </a:r>
            <a:r>
              <a:rPr lang="en-US" i="1" dirty="0" smtClean="0"/>
              <a:t>A</a:t>
            </a:r>
            <a:r>
              <a:rPr lang="bg-BG" dirty="0" smtClean="0"/>
              <a:t> и </a:t>
            </a:r>
            <a:r>
              <a:rPr lang="en-US" i="1" dirty="0" smtClean="0"/>
              <a:t>B</a:t>
            </a:r>
            <a:endParaRPr lang="en-US" dirty="0" smtClean="0"/>
          </a:p>
          <a:p>
            <a:pPr lvl="1"/>
            <a:r>
              <a:rPr lang="bg-BG" dirty="0" err="1" smtClean="0"/>
              <a:t>Полуразстоянието</a:t>
            </a:r>
            <a:r>
              <a:rPr lang="bg-BG" dirty="0" smtClean="0"/>
              <a:t> между </a:t>
            </a:r>
            <a:r>
              <a:rPr lang="en-US" i="1" dirty="0" smtClean="0"/>
              <a:t>A</a:t>
            </a:r>
            <a:r>
              <a:rPr lang="bg-BG" dirty="0" smtClean="0"/>
              <a:t> и </a:t>
            </a:r>
            <a:r>
              <a:rPr lang="en-US" i="1" dirty="0" smtClean="0"/>
              <a:t>B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133600" y="3505200"/>
          <a:ext cx="29718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Уравнение" r:id="rId4" imgW="1295280" imgH="393480" progId="Equation.3">
                  <p:embed/>
                </p:oleObj>
              </mc:Choice>
              <mc:Fallback>
                <p:oleObj name="Уравнение" r:id="rId4" imgW="12952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505200"/>
                        <a:ext cx="2971800" cy="903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 съответната задача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Колега гледа колежки</a:t>
            </a:r>
          </a:p>
          <a:p>
            <a:pPr lvl="1"/>
            <a:r>
              <a:rPr lang="bg-BG" dirty="0" smtClean="0"/>
              <a:t>Колежка 1 в посока 40</a:t>
            </a:r>
            <a:r>
              <a:rPr lang="bg-BG" baseline="30000" dirty="0" smtClean="0"/>
              <a:t>о</a:t>
            </a:r>
          </a:p>
          <a:p>
            <a:pPr lvl="1"/>
            <a:r>
              <a:rPr lang="bg-BG" dirty="0" smtClean="0"/>
              <a:t>Колежка 2 в посока 130</a:t>
            </a:r>
            <a:r>
              <a:rPr lang="bg-BG" baseline="30000" dirty="0" smtClean="0"/>
              <a:t>о</a:t>
            </a:r>
            <a:endParaRPr lang="bg-BG" dirty="0" smtClean="0"/>
          </a:p>
          <a:p>
            <a:pPr lvl="1"/>
            <a:r>
              <a:rPr lang="bg-BG" dirty="0" smtClean="0"/>
              <a:t>Как се въртят очите на колегата?</a:t>
            </a:r>
          </a:p>
          <a:p>
            <a:endParaRPr lang="en-US" dirty="0"/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33400" y="4711700"/>
            <a:ext cx="1143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spc="50" normalizeH="0" baseline="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</a:rPr>
              <a:t>❤</a:t>
            </a:r>
            <a:endParaRPr kumimoji="0" lang="en-US" sz="3200" b="1" i="0" u="none" strike="noStrike" spc="50" normalizeH="0" baseline="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295400" y="4724400"/>
          <a:ext cx="7465541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Уравнение" r:id="rId4" imgW="3174840" imgH="393480" progId="Equation.3">
                  <p:embed/>
                </p:oleObj>
              </mc:Choice>
              <mc:Fallback>
                <p:oleObj name="Уравнение" r:id="rId4" imgW="317484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724400"/>
                        <a:ext cx="7465541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09688" indent="-1309688"/>
            <a:r>
              <a:rPr lang="en-US" sz="2800" dirty="0" smtClean="0"/>
              <a:t>[VINC]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23-24</a:t>
            </a:r>
          </a:p>
          <a:p>
            <a:pPr marL="1309688" indent="-1309688"/>
            <a:r>
              <a:rPr lang="en-US" sz="2800" dirty="0" smtClean="0"/>
              <a:t>[MORT]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21-22</a:t>
            </a:r>
          </a:p>
          <a:p>
            <a:pPr marL="1309688" indent="-1309688"/>
            <a:r>
              <a:rPr lang="en-US" sz="2800" dirty="0" smtClean="0"/>
              <a:t>[LENG]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513-520</a:t>
            </a:r>
          </a:p>
          <a:p>
            <a:pPr marL="1309688" indent="-1309688"/>
            <a:endParaRPr lang="bg-BG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Polar coordinates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000" dirty="0" smtClean="0">
                <a:hlinkClick r:id="rId3"/>
              </a:rPr>
              <a:t>http://scidiv.bellevuecollege.edu/dh/ccal/CC9.1.pdf</a:t>
            </a:r>
            <a:endParaRPr lang="bg-BG" sz="2000" dirty="0" smtClean="0"/>
          </a:p>
          <a:p>
            <a:pPr marL="685800" lvl="1"/>
            <a:r>
              <a:rPr lang="en-US" sz="2400" dirty="0" smtClean="0"/>
              <a:t>Spherical Coordinates </a:t>
            </a:r>
            <a:r>
              <a:rPr lang="bg-BG" sz="2400" b="0" dirty="0" smtClean="0"/>
              <a:t/>
            </a:r>
            <a:br>
              <a:rPr lang="bg-BG" sz="2400" b="0" dirty="0" smtClean="0"/>
            </a:br>
            <a:r>
              <a:rPr lang="en-US" sz="2000" dirty="0" smtClean="0">
                <a:hlinkClick r:id="rId4"/>
              </a:rPr>
              <a:t>http://mathworld.wolfram.com/SphericalCoordinates.html</a:t>
            </a:r>
            <a:endParaRPr lang="bg-BG" sz="2000" dirty="0" smtClean="0"/>
          </a:p>
          <a:p>
            <a:pPr marL="685800" lvl="1"/>
            <a:r>
              <a:rPr lang="en-US" sz="2400" dirty="0" smtClean="0"/>
              <a:t>Convex combinations of two points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en-US" sz="2000" dirty="0" smtClean="0">
                <a:hlinkClick r:id="rId5"/>
              </a:rPr>
              <a:t>http://lyle.smu.edu/~helgason/cse8394/algebra02.pdf</a:t>
            </a:r>
            <a:endParaRPr lang="bg-BG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Координатна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Координатна система</a:t>
            </a:r>
          </a:p>
          <a:p>
            <a:pPr lvl="1"/>
            <a:r>
              <a:rPr lang="bg-BG" dirty="0" smtClean="0"/>
              <a:t>Определяне на мястото на обект</a:t>
            </a:r>
          </a:p>
          <a:p>
            <a:pPr lvl="1"/>
            <a:r>
              <a:rPr lang="bg-BG" dirty="0" smtClean="0"/>
              <a:t>Могат да се влагат</a:t>
            </a:r>
          </a:p>
          <a:p>
            <a:pPr lvl="1"/>
            <a:r>
              <a:rPr lang="bg-BG" dirty="0" smtClean="0"/>
              <a:t>Декартова, полярна, сферична, …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В компютърната графика</a:t>
            </a:r>
          </a:p>
          <a:p>
            <a:pPr lvl="1"/>
            <a:r>
              <a:rPr lang="bg-BG" dirty="0" smtClean="0"/>
              <a:t>Доминираща е декартовата</a:t>
            </a:r>
          </a:p>
          <a:p>
            <a:pPr lvl="1"/>
            <a:r>
              <a:rPr lang="bg-BG" dirty="0" smtClean="0"/>
              <a:t>Другите се ползват предимно в междинни стъпки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Декартова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Елементи (за </a:t>
            </a:r>
            <a:r>
              <a:rPr lang="en-US" dirty="0" smtClean="0"/>
              <a:t>3D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Начало (точка)</a:t>
            </a:r>
          </a:p>
          <a:p>
            <a:pPr lvl="1"/>
            <a:r>
              <a:rPr lang="bg-BG" dirty="0" smtClean="0"/>
              <a:t>Три взаимно перпендикулярни оси</a:t>
            </a:r>
          </a:p>
          <a:p>
            <a:pPr lvl="1"/>
            <a:r>
              <a:rPr lang="bg-BG" dirty="0" smtClean="0"/>
              <a:t>Координатите са три разстояния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Координатни оси</a:t>
            </a:r>
          </a:p>
          <a:p>
            <a:pPr lvl="1"/>
            <a:r>
              <a:rPr lang="bg-BG" dirty="0" smtClean="0"/>
              <a:t>С условните имена </a:t>
            </a:r>
            <a:r>
              <a:rPr lang="en-US" b="1" dirty="0" smtClean="0"/>
              <a:t>X</a:t>
            </a:r>
            <a:r>
              <a:rPr lang="en-US" dirty="0" smtClean="0"/>
              <a:t>, </a:t>
            </a:r>
            <a:r>
              <a:rPr lang="en-US" b="1" dirty="0" smtClean="0"/>
              <a:t>Y</a:t>
            </a:r>
            <a:r>
              <a:rPr lang="bg-BG" dirty="0" smtClean="0"/>
              <a:t> и </a:t>
            </a:r>
            <a:r>
              <a:rPr lang="en-US" b="1" dirty="0" smtClean="0"/>
              <a:t>Z</a:t>
            </a:r>
            <a:endParaRPr lang="en-US" dirty="0" smtClean="0"/>
          </a:p>
          <a:p>
            <a:pPr lvl="1"/>
            <a:r>
              <a:rPr lang="bg-BG" dirty="0" smtClean="0"/>
              <a:t>Посоките са напълно относителни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Декартови координати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Декартови координати</a:t>
            </a:r>
          </a:p>
          <a:p>
            <a:pPr lvl="1"/>
            <a:r>
              <a:rPr lang="bg-BG" dirty="0" smtClean="0"/>
              <a:t>Тройка числа (</a:t>
            </a:r>
            <a:r>
              <a:rPr lang="en-US" b="1" dirty="0" smtClean="0"/>
              <a:t>x</a:t>
            </a:r>
            <a:r>
              <a:rPr lang="en-US" dirty="0" smtClean="0"/>
              <a:t>, </a:t>
            </a:r>
            <a:r>
              <a:rPr lang="en-US" b="1" dirty="0" smtClean="0"/>
              <a:t>y</a:t>
            </a:r>
            <a:r>
              <a:rPr lang="en-US" dirty="0" smtClean="0"/>
              <a:t>, </a:t>
            </a:r>
            <a:r>
              <a:rPr lang="en-US" b="1" dirty="0" smtClean="0"/>
              <a:t>z</a:t>
            </a:r>
            <a:r>
              <a:rPr lang="en-US" dirty="0" smtClean="0"/>
              <a:t>)</a:t>
            </a:r>
            <a:r>
              <a:rPr lang="bg-BG" dirty="0" smtClean="0"/>
              <a:t>, които са разстояния по осите </a:t>
            </a:r>
            <a:r>
              <a:rPr lang="en-US" b="1" dirty="0" smtClean="0"/>
              <a:t>X</a:t>
            </a:r>
            <a:r>
              <a:rPr lang="en-US" dirty="0" smtClean="0"/>
              <a:t>, </a:t>
            </a:r>
            <a:r>
              <a:rPr lang="en-US" b="1" dirty="0" smtClean="0"/>
              <a:t>Y</a:t>
            </a:r>
            <a:r>
              <a:rPr lang="bg-BG" dirty="0" smtClean="0"/>
              <a:t> и </a:t>
            </a:r>
            <a:r>
              <a:rPr lang="en-US" b="1" dirty="0" smtClean="0"/>
              <a:t>Z</a:t>
            </a:r>
          </a:p>
          <a:p>
            <a:pPr lvl="1"/>
            <a:r>
              <a:rPr lang="bg-BG" dirty="0" smtClean="0"/>
              <a:t>Всяка точка с единствени координати</a:t>
            </a:r>
            <a:endParaRPr lang="en-US" dirty="0" smtClean="0"/>
          </a:p>
        </p:txBody>
      </p:sp>
      <p:pic>
        <p:nvPicPr>
          <p:cNvPr id="18439" name="Picture 7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6" t="22822" r="24816" b="14868"/>
          <a:stretch/>
        </p:blipFill>
        <p:spPr bwMode="auto">
          <a:xfrm>
            <a:off x="2744066" y="4114800"/>
            <a:ext cx="3656734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Ориентация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Ориентация на декартова система</a:t>
            </a:r>
          </a:p>
          <a:p>
            <a:pPr lvl="1"/>
            <a:r>
              <a:rPr lang="bg-BG" dirty="0" smtClean="0"/>
              <a:t>Лява декартова система</a:t>
            </a:r>
          </a:p>
          <a:p>
            <a:pPr lvl="1"/>
            <a:r>
              <a:rPr lang="bg-BG" dirty="0" smtClean="0"/>
              <a:t>Дясна декартова система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Характеристики</a:t>
            </a:r>
          </a:p>
          <a:p>
            <a:pPr lvl="1"/>
            <a:r>
              <a:rPr lang="bg-BG" dirty="0" smtClean="0"/>
              <a:t>Огледални една на друга</a:t>
            </a:r>
          </a:p>
          <a:p>
            <a:pPr lvl="1"/>
            <a:r>
              <a:rPr lang="bg-BG" dirty="0" smtClean="0"/>
              <a:t>Функционално еквивалентни</a:t>
            </a:r>
          </a:p>
          <a:p>
            <a:pPr lvl="1"/>
            <a:r>
              <a:rPr lang="bg-BG" dirty="0" smtClean="0"/>
              <a:t>При ползване на много системи, добре е да са с еднаква ориентация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Ориентация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Лява и дясна декартова система</a:t>
            </a:r>
          </a:p>
          <a:p>
            <a:pPr lvl="1"/>
            <a:r>
              <a:rPr lang="bg-BG" dirty="0" smtClean="0"/>
              <a:t>Огледални, но функционално еднакви</a:t>
            </a:r>
          </a:p>
          <a:p>
            <a:pPr lvl="1"/>
            <a:r>
              <a:rPr lang="bg-BG" dirty="0" smtClean="0"/>
              <a:t>При едновременно ползване на много системи – да са с еднаква ориентация</a:t>
            </a:r>
          </a:p>
          <a:p>
            <a:pPr lvl="1"/>
            <a:endParaRPr 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114800"/>
            <a:ext cx="36576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Pavel\Courses\Materials\Course.OKG 2012-13\OKG-03. Geometric predicates\Images\ID-100229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898000"/>
            <a:ext cx="2819400" cy="2960000"/>
          </a:xfrm>
          <a:prstGeom prst="rect">
            <a:avLst/>
          </a:prstGeom>
          <a:noFill/>
        </p:spPr>
      </p:pic>
      <p:pic>
        <p:nvPicPr>
          <p:cNvPr id="13" name="Picture 3" descr="C:\Pavel\Courses\Materials\Course.OKG 2012-13\OKG-03. Geometric predicates\Images\ID-100229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790700" y="3898000"/>
            <a:ext cx="2819400" cy="296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</a:t>
            </a:r>
            <a:r>
              <a:rPr lang="en-US" dirty="0" smtClean="0"/>
              <a:t>“for dummies”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Покажете осите с три пръста</a:t>
            </a:r>
            <a:endParaRPr lang="en-US" dirty="0" smtClean="0"/>
          </a:p>
          <a:p>
            <a:pPr lvl="1"/>
            <a:r>
              <a:rPr lang="bg-BG" dirty="0" smtClean="0"/>
              <a:t>Налучкайте, като че ли сте с пистолет</a:t>
            </a:r>
          </a:p>
          <a:p>
            <a:pPr lvl="1"/>
            <a:r>
              <a:rPr lang="bg-BG" dirty="0" smtClean="0"/>
              <a:t>С която ръка стане, такава е системата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51816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X                                                 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37338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Z              </a:t>
            </a:r>
            <a:r>
              <a:rPr lang="en-US" sz="3600" b="1" dirty="0" err="1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Z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3733800"/>
            <a:ext cx="9144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Y                          </a:t>
            </a:r>
            <a:r>
              <a:rPr lang="en-US" sz="3600" b="1" dirty="0" err="1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2800" y="6627168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On-screen Show (4:3)</PresentationFormat>
  <Paragraphs>272</Paragraphs>
  <Slides>39</Slides>
  <Notes>39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Уравнение</vt:lpstr>
      <vt:lpstr>PowerPoint Presentation</vt:lpstr>
      <vt:lpstr>Съдържание</vt:lpstr>
      <vt:lpstr>Декартова координатна система</vt:lpstr>
      <vt:lpstr>Координатна система</vt:lpstr>
      <vt:lpstr>Декартова система</vt:lpstr>
      <vt:lpstr>Декартови координати</vt:lpstr>
      <vt:lpstr>Ориентация</vt:lpstr>
      <vt:lpstr>Ориентация</vt:lpstr>
      <vt:lpstr>Алгоритъм “for dummies”</vt:lpstr>
      <vt:lpstr>Каква е тази система?</vt:lpstr>
      <vt:lpstr>Отговор</vt:lpstr>
      <vt:lpstr>Полярна координатна система</vt:lpstr>
      <vt:lpstr>Полярна система</vt:lpstr>
      <vt:lpstr>Полярни координати</vt:lpstr>
      <vt:lpstr>Използване</vt:lpstr>
      <vt:lpstr>PowerPoint Presentation</vt:lpstr>
      <vt:lpstr>Сферична координатна система</vt:lpstr>
      <vt:lpstr>Сферична система</vt:lpstr>
      <vt:lpstr>Сферични координати</vt:lpstr>
      <vt:lpstr>Използване</vt:lpstr>
      <vt:lpstr>PowerPoint Presentation</vt:lpstr>
      <vt:lpstr>Други координатни системи</vt:lpstr>
      <vt:lpstr>Други системи</vt:lpstr>
      <vt:lpstr>Основни правила</vt:lpstr>
      <vt:lpstr>Пример с 2D координати</vt:lpstr>
      <vt:lpstr>Четири често срещани задачи</vt:lpstr>
      <vt:lpstr>Транслация</vt:lpstr>
      <vt:lpstr>Примерна задача</vt:lpstr>
      <vt:lpstr>Решение</vt:lpstr>
      <vt:lpstr>Разстояние между точки</vt:lpstr>
      <vt:lpstr>Задача и решение</vt:lpstr>
      <vt:lpstr>Междинни точки</vt:lpstr>
      <vt:lpstr>Задача</vt:lpstr>
      <vt:lpstr>Решение</vt:lpstr>
      <vt:lpstr>Обхождане на интервал</vt:lpstr>
      <vt:lpstr>И съответната задача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2012-07-22T14:50:16Z</dcterms:created>
  <dcterms:modified xsi:type="dcterms:W3CDTF">2017-10-10T06:54:08Z</dcterms:modified>
</cp:coreProperties>
</file>